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69" r:id="rId38"/>
    <p:sldId id="270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eju Hallasan" charset="1" panose="02000300000000000000"/>
      <p:regular r:id="rId10"/>
    </p:embeddedFont>
    <p:embeddedFont>
      <p:font typeface="Gotham" charset="1" panose="00000000000000000000"/>
      <p:regular r:id="rId11"/>
    </p:embeddedFont>
    <p:embeddedFont>
      <p:font typeface="Gotham Bold" charset="1" panose="00000000000000000000"/>
      <p:regular r:id="rId12"/>
    </p:embeddedFont>
    <p:embeddedFont>
      <p:font typeface="Gotham Italics" charset="1" panose="00000000000000000000"/>
      <p:regular r:id="rId13"/>
    </p:embeddedFont>
    <p:embeddedFont>
      <p:font typeface="Gotham Bold Italics" charset="1" panose="02000000000000000000"/>
      <p:regular r:id="rId14"/>
    </p:embeddedFont>
    <p:embeddedFont>
      <p:font typeface="Gotham Light" charset="1" panose="00000000000000000000"/>
      <p:regular r:id="rId15"/>
    </p:embeddedFont>
    <p:embeddedFont>
      <p:font typeface="Gotham Light Italics" charset="1" panose="00000000000000000000"/>
      <p:regular r:id="rId16"/>
    </p:embeddedFont>
    <p:embeddedFont>
      <p:font typeface="Gotham Heavy" charset="1" panose="02000900000000000000"/>
      <p:regular r:id="rId17"/>
    </p:embeddedFont>
    <p:embeddedFont>
      <p:font typeface="Gotham Heavy Italics" charset="1" panose="02000900000000000000"/>
      <p:regular r:id="rId18"/>
    </p:embeddedFont>
    <p:embeddedFont>
      <p:font typeface="윤고딕" charset="1" panose="020B0503000000000000"/>
      <p:regular r:id="rId19"/>
    </p:embeddedFont>
    <p:embeddedFont>
      <p:font typeface="윤고딕 Bold" charset="1" panose="020B0803000000000000"/>
      <p:regular r:id="rId20"/>
    </p:embeddedFont>
    <p:embeddedFont>
      <p:font typeface="윤고딕 Thin" charset="1" panose="020B0303000000000000"/>
      <p:regular r:id="rId21"/>
    </p:embeddedFont>
    <p:embeddedFont>
      <p:font typeface="윤고딕 Light" charset="1" panose="020B0503000000000000"/>
      <p:regular r:id="rId22"/>
    </p:embeddedFont>
    <p:embeddedFont>
      <p:font typeface="윤고딕 Medium" charset="1" panose="020B0603000000000000"/>
      <p:regular r:id="rId23"/>
    </p:embeddedFont>
    <p:embeddedFont>
      <p:font typeface="윤고딕 Semi-Bold" charset="1" panose="020B0603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35" Target="slides/slide11.xml" Type="http://schemas.openxmlformats.org/officeDocument/2006/relationships/slide"/><Relationship Id="rId36" Target="slides/slide12.xml" Type="http://schemas.openxmlformats.org/officeDocument/2006/relationships/slide"/><Relationship Id="rId37" Target="slides/slide13.xml" Type="http://schemas.openxmlformats.org/officeDocument/2006/relationships/slide"/><Relationship Id="rId38" Target="slides/slide14.xml" Type="http://schemas.openxmlformats.org/officeDocument/2006/relationships/slide"/><Relationship Id="rId39" Target="slides/slide15.xml" Type="http://schemas.openxmlformats.org/officeDocument/2006/relationships/slide"/><Relationship Id="rId4" Target="theme/theme1.xml" Type="http://schemas.openxmlformats.org/officeDocument/2006/relationships/theme"/><Relationship Id="rId40" Target="slides/slide16.xml" Type="http://schemas.openxmlformats.org/officeDocument/2006/relationships/slide"/><Relationship Id="rId41" Target="slides/slide17.xml" Type="http://schemas.openxmlformats.org/officeDocument/2006/relationships/slide"/><Relationship Id="rId42" Target="slides/slide18.xml" Type="http://schemas.openxmlformats.org/officeDocument/2006/relationships/slide"/><Relationship Id="rId43" Target="slides/slide19.xml" Type="http://schemas.openxmlformats.org/officeDocument/2006/relationships/slide"/><Relationship Id="rId44" Target="slides/slide20.xml" Type="http://schemas.openxmlformats.org/officeDocument/2006/relationships/slide"/><Relationship Id="rId45" Target="slides/slide21.xml" Type="http://schemas.openxmlformats.org/officeDocument/2006/relationships/slide"/><Relationship Id="rId46" Target="slides/slide22.xml" Type="http://schemas.openxmlformats.org/officeDocument/2006/relationships/slide"/><Relationship Id="rId47" Target="slides/slide23.xml" Type="http://schemas.openxmlformats.org/officeDocument/2006/relationships/slide"/><Relationship Id="rId48" Target="slides/slide24.xml" Type="http://schemas.openxmlformats.org/officeDocument/2006/relationships/slide"/><Relationship Id="rId49" Target="slides/slide25.xml" Type="http://schemas.openxmlformats.org/officeDocument/2006/relationships/slide"/><Relationship Id="rId5" Target="tableStyles.xml" Type="http://schemas.openxmlformats.org/officeDocument/2006/relationships/tableStyles"/><Relationship Id="rId50" Target="slides/slide26.xml" Type="http://schemas.openxmlformats.org/officeDocument/2006/relationships/slide"/><Relationship Id="rId51" Target="slides/slide27.xml" Type="http://schemas.openxmlformats.org/officeDocument/2006/relationships/slide"/><Relationship Id="rId52" Target="slides/slide28.xml" Type="http://schemas.openxmlformats.org/officeDocument/2006/relationships/slide"/><Relationship Id="rId53" Target="slides/slide29.xml" Type="http://schemas.openxmlformats.org/officeDocument/2006/relationships/slide"/><Relationship Id="rId54" Target="slides/slide30.xml" Type="http://schemas.openxmlformats.org/officeDocument/2006/relationships/slide"/><Relationship Id="rId55" Target="slides/slide31.xml" Type="http://schemas.openxmlformats.org/officeDocument/2006/relationships/slide"/><Relationship Id="rId56" Target="slides/slide32.xml" Type="http://schemas.openxmlformats.org/officeDocument/2006/relationships/slide"/><Relationship Id="rId57" Target="slides/slide33.xml" Type="http://schemas.openxmlformats.org/officeDocument/2006/relationships/slide"/><Relationship Id="rId58" Target="slides/slide34.xml" Type="http://schemas.openxmlformats.org/officeDocument/2006/relationships/slide"/><Relationship Id="rId59" Target="slides/slide3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VAGBVq0rtRs.mp4" Type="http://schemas.openxmlformats.org/officeDocument/2006/relationships/video"/><Relationship Id="rId4" Target="../media/VAGBVq0rtRs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png" Type="http://schemas.openxmlformats.org/officeDocument/2006/relationships/image"/><Relationship Id="rId12" Target="../media/image35.png" Type="http://schemas.openxmlformats.org/officeDocument/2006/relationships/image"/><Relationship Id="rId13" Target="../media/image36.png" Type="http://schemas.openxmlformats.org/officeDocument/2006/relationships/image"/><Relationship Id="rId14" Target="../media/image37.png" Type="http://schemas.openxmlformats.org/officeDocument/2006/relationships/image"/><Relationship Id="rId15" Target="../media/image38.pn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png" Type="http://schemas.openxmlformats.org/officeDocument/2006/relationships/image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63050" y="1622596"/>
            <a:ext cx="0" cy="8664404"/>
          </a:xfrm>
          <a:prstGeom prst="line">
            <a:avLst/>
          </a:prstGeom>
          <a:ln cap="flat" w="95250">
            <a:solidFill>
              <a:srgbClr val="FBA7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808991" y="1622596"/>
            <a:ext cx="2708119" cy="1250248"/>
          </a:xfrm>
          <a:custGeom>
            <a:avLst/>
            <a:gdLst/>
            <a:ahLst/>
            <a:cxnLst/>
            <a:rect r="r" b="b" t="t" l="l"/>
            <a:pathLst>
              <a:path h="1250248" w="2708119">
                <a:moveTo>
                  <a:pt x="0" y="0"/>
                </a:moveTo>
                <a:lnTo>
                  <a:pt x="2708118" y="0"/>
                </a:lnTo>
                <a:lnTo>
                  <a:pt x="2708118" y="1250248"/>
                </a:lnTo>
                <a:lnTo>
                  <a:pt x="0" y="125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659790"/>
            <a:ext cx="16230600" cy="4237241"/>
            <a:chOff x="0" y="0"/>
            <a:chExt cx="4274726" cy="11159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115981"/>
            </a:xfrm>
            <a:custGeom>
              <a:avLst/>
              <a:gdLst/>
              <a:ahLst/>
              <a:cxnLst/>
              <a:rect r="r" b="b" t="t" l="l"/>
              <a:pathLst>
                <a:path h="1115981" w="4274726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091654"/>
                  </a:lnTo>
                  <a:cubicBezTo>
                    <a:pt x="4274726" y="1098106"/>
                    <a:pt x="4272163" y="1104294"/>
                    <a:pt x="4267601" y="1108856"/>
                  </a:cubicBezTo>
                  <a:cubicBezTo>
                    <a:pt x="4263039" y="1113418"/>
                    <a:pt x="4256851" y="1115981"/>
                    <a:pt x="4250399" y="1115981"/>
                  </a:cubicBezTo>
                  <a:lnTo>
                    <a:pt x="24327" y="1115981"/>
                  </a:lnTo>
                  <a:cubicBezTo>
                    <a:pt x="10891" y="1115981"/>
                    <a:pt x="0" y="1105090"/>
                    <a:pt x="0" y="1091654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04775"/>
              <a:ext cx="4274726" cy="12207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4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5133975"/>
            <a:ext cx="16230600" cy="2524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9337" spc="326">
                <a:solidFill>
                  <a:srgbClr val="333A73"/>
                </a:solidFill>
                <a:latin typeface="Gotham Bold"/>
              </a:rPr>
              <a:t>PANGARM</a:t>
            </a:r>
          </a:p>
          <a:p>
            <a:pPr algn="ctr">
              <a:lnSpc>
                <a:spcPts val="8640"/>
              </a:lnSpc>
            </a:pPr>
            <a:r>
              <a:rPr lang="en-US" sz="7200" spc="252">
                <a:solidFill>
                  <a:srgbClr val="333A73"/>
                </a:solidFill>
                <a:ea typeface="Gotham Bold"/>
              </a:rPr>
              <a:t>판가름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867150"/>
            <a:ext cx="1623060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147">
                <a:solidFill>
                  <a:srgbClr val="333A73"/>
                </a:solidFill>
                <a:latin typeface="윤고딕 Medium"/>
                <a:ea typeface="윤고딕 Medium"/>
              </a:rPr>
              <a:t>어떤 어려움이 있으신가요?</a:t>
            </a:r>
          </a:p>
          <a:p>
            <a:pPr algn="ctr">
              <a:lnSpc>
                <a:spcPts val="5040"/>
              </a:lnSpc>
            </a:pPr>
            <a:r>
              <a:rPr lang="en-US" sz="4200" spc="147">
                <a:solidFill>
                  <a:srgbClr val="333A73"/>
                </a:solidFill>
                <a:latin typeface="윤고딕 Medium"/>
                <a:ea typeface="윤고딕 Medium"/>
              </a:rPr>
              <a:t>상황에 맞는 판례를 찾아드립니다.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67" y="2198914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6" y="0"/>
                </a:lnTo>
                <a:lnTo>
                  <a:pt x="13038666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33729" y="4705221"/>
            <a:ext cx="26116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 필터</a:t>
            </a:r>
          </a:p>
        </p:txBody>
      </p:sp>
      <p:sp>
        <p:nvSpPr>
          <p:cNvPr name="AutoShape 5" id="5"/>
          <p:cNvSpPr/>
          <p:nvPr/>
        </p:nvSpPr>
        <p:spPr>
          <a:xfrm>
            <a:off x="12902474" y="4862384"/>
            <a:ext cx="2431256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822872" y="4782782"/>
            <a:ext cx="159204" cy="159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67" y="2198914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6" y="0"/>
                </a:lnTo>
                <a:lnTo>
                  <a:pt x="13038666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33729" y="4705221"/>
            <a:ext cx="26116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 필터</a:t>
            </a:r>
          </a:p>
        </p:txBody>
      </p:sp>
      <p:sp>
        <p:nvSpPr>
          <p:cNvPr name="AutoShape 5" id="5"/>
          <p:cNvSpPr/>
          <p:nvPr/>
        </p:nvSpPr>
        <p:spPr>
          <a:xfrm>
            <a:off x="12902474" y="4862384"/>
            <a:ext cx="2431256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2822872" y="4782782"/>
            <a:ext cx="159204" cy="15920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3475226"/>
            <a:ext cx="18288000" cy="3088640"/>
          </a:xfrm>
          <a:custGeom>
            <a:avLst/>
            <a:gdLst/>
            <a:ahLst/>
            <a:cxnLst/>
            <a:rect r="r" b="b" t="t" l="l"/>
            <a:pathLst>
              <a:path h="3088640" w="18288000">
                <a:moveTo>
                  <a:pt x="0" y="0"/>
                </a:moveTo>
                <a:lnTo>
                  <a:pt x="18288000" y="0"/>
                </a:lnTo>
                <a:lnTo>
                  <a:pt x="18288000" y="3088640"/>
                </a:lnTo>
                <a:lnTo>
                  <a:pt x="0" y="308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33729" y="7487791"/>
            <a:ext cx="26116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키워드</a:t>
            </a:r>
          </a:p>
        </p:txBody>
      </p:sp>
      <p:sp>
        <p:nvSpPr>
          <p:cNvPr name="AutoShape 11" id="11"/>
          <p:cNvSpPr/>
          <p:nvPr/>
        </p:nvSpPr>
        <p:spPr>
          <a:xfrm flipH="true">
            <a:off x="15506171" y="5945641"/>
            <a:ext cx="0" cy="1458721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5400000">
            <a:off x="15426569" y="5866039"/>
            <a:ext cx="159204" cy="15920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0" y="5708873"/>
            <a:ext cx="194923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검색과 유사도  </a:t>
            </a:r>
          </a:p>
        </p:txBody>
      </p:sp>
      <p:sp>
        <p:nvSpPr>
          <p:cNvPr name="AutoShape 16" id="16"/>
          <p:cNvSpPr/>
          <p:nvPr/>
        </p:nvSpPr>
        <p:spPr>
          <a:xfrm flipH="true">
            <a:off x="1977812" y="5866035"/>
            <a:ext cx="618225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-10800000">
            <a:off x="2516435" y="5786433"/>
            <a:ext cx="159204" cy="15920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6376117" y="4049125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 북마크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5742935" y="4206288"/>
            <a:ext cx="618225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5663333" y="4126686"/>
            <a:ext cx="159204" cy="15920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 flipV="true">
            <a:off x="14815608" y="3351298"/>
            <a:ext cx="0" cy="618225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-5400000">
            <a:off x="14736006" y="3889922"/>
            <a:ext cx="159204" cy="159204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4808344" y="3360823"/>
            <a:ext cx="1552817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16376117" y="3203660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 조회여부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5090" y="2197418"/>
            <a:ext cx="13038773" cy="7334250"/>
          </a:xfrm>
          <a:custGeom>
            <a:avLst/>
            <a:gdLst/>
            <a:ahLst/>
            <a:cxnLst/>
            <a:rect r="r" b="b" t="t" l="l"/>
            <a:pathLst>
              <a:path h="7334250" w="13038773">
                <a:moveTo>
                  <a:pt x="0" y="0"/>
                </a:moveTo>
                <a:lnTo>
                  <a:pt x="13038773" y="0"/>
                </a:lnTo>
                <a:lnTo>
                  <a:pt x="13038773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7" t="-636" r="-317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2696942" y="4883114"/>
            <a:ext cx="159204" cy="15920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H="true">
            <a:off x="12776544" y="4962716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4021940" y="3994273"/>
            <a:ext cx="159204" cy="15920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>
            <a:off x="14101542" y="3753493"/>
            <a:ext cx="1969732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4101542" y="3753493"/>
            <a:ext cx="0" cy="24078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10325" y="4805553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요약본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071274" y="3596330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원본 저장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67" y="2197227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6" y="0"/>
                </a:lnTo>
                <a:lnTo>
                  <a:pt x="13038666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5528316" y="3632588"/>
            <a:ext cx="159204" cy="159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62254" y="3555027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개인 뉴스 추천  </a:t>
            </a:r>
          </a:p>
        </p:txBody>
      </p:sp>
      <p:sp>
        <p:nvSpPr>
          <p:cNvPr name="AutoShape 8" id="8"/>
          <p:cNvSpPr/>
          <p:nvPr/>
        </p:nvSpPr>
        <p:spPr>
          <a:xfrm>
            <a:off x="2774137" y="3712190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0" y="5860077"/>
            <a:ext cx="2505949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카테고리 별 뉴스 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505949" y="6017240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-10800000">
            <a:off x="5260128" y="5934944"/>
            <a:ext cx="159204" cy="164592"/>
            <a:chOff x="0" y="0"/>
            <a:chExt cx="812800" cy="840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40309"/>
            </a:xfrm>
            <a:custGeom>
              <a:avLst/>
              <a:gdLst/>
              <a:ahLst/>
              <a:cxnLst/>
              <a:rect r="r" b="b" t="t" l="l"/>
              <a:pathLst>
                <a:path h="840309" w="812800">
                  <a:moveTo>
                    <a:pt x="406400" y="0"/>
                  </a:moveTo>
                  <a:cubicBezTo>
                    <a:pt x="181951" y="0"/>
                    <a:pt x="0" y="188110"/>
                    <a:pt x="0" y="420154"/>
                  </a:cubicBezTo>
                  <a:cubicBezTo>
                    <a:pt x="0" y="652199"/>
                    <a:pt x="181951" y="840309"/>
                    <a:pt x="406400" y="840309"/>
                  </a:cubicBezTo>
                  <a:cubicBezTo>
                    <a:pt x="630849" y="840309"/>
                    <a:pt x="812800" y="652199"/>
                    <a:pt x="812800" y="420154"/>
                  </a:cubicBezTo>
                  <a:cubicBezTo>
                    <a:pt x="812800" y="1881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8779"/>
              <a:ext cx="660400" cy="682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67" y="2186940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6" y="0"/>
                </a:lnTo>
                <a:lnTo>
                  <a:pt x="13038666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5101596" y="3297308"/>
            <a:ext cx="159204" cy="159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5534" y="3219747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카테고리  </a:t>
            </a:r>
          </a:p>
        </p:txBody>
      </p:sp>
      <p:sp>
        <p:nvSpPr>
          <p:cNvPr name="AutoShape 8" id="8"/>
          <p:cNvSpPr/>
          <p:nvPr/>
        </p:nvSpPr>
        <p:spPr>
          <a:xfrm>
            <a:off x="2347417" y="3376910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67" y="2190232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6" y="0"/>
                </a:lnTo>
                <a:lnTo>
                  <a:pt x="13038666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4878096" y="4147406"/>
            <a:ext cx="159204" cy="159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12034" y="4069845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북마크   </a:t>
            </a:r>
          </a:p>
        </p:txBody>
      </p:sp>
      <p:sp>
        <p:nvSpPr>
          <p:cNvPr name="AutoShape 8" id="8"/>
          <p:cNvSpPr/>
          <p:nvPr/>
        </p:nvSpPr>
        <p:spPr>
          <a:xfrm>
            <a:off x="2123917" y="4227008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10800000">
            <a:off x="6587017" y="3927804"/>
            <a:ext cx="159204" cy="15920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2034" y="2033070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최근 본 판례   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123917" y="2199757"/>
            <a:ext cx="4542702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6666618" y="2190232"/>
            <a:ext cx="0" cy="1737572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55184" y="2195685"/>
            <a:ext cx="12777631" cy="7334250"/>
          </a:xfrm>
          <a:custGeom>
            <a:avLst/>
            <a:gdLst/>
            <a:ahLst/>
            <a:cxnLst/>
            <a:rect r="r" b="b" t="t" l="l"/>
            <a:pathLst>
              <a:path h="7334250" w="12777631">
                <a:moveTo>
                  <a:pt x="0" y="0"/>
                </a:moveTo>
                <a:lnTo>
                  <a:pt x="12777632" y="0"/>
                </a:lnTo>
                <a:lnTo>
                  <a:pt x="12777632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21" t="0" r="-102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grpSp>
        <p:nvGrpSpPr>
          <p:cNvPr name="Group 4" id="4"/>
          <p:cNvGrpSpPr/>
          <p:nvPr/>
        </p:nvGrpSpPr>
        <p:grpSpPr>
          <a:xfrm rot="-10800000">
            <a:off x="5008614" y="5063898"/>
            <a:ext cx="159204" cy="159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42551" y="4986338"/>
            <a:ext cx="191188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키워드  </a:t>
            </a:r>
          </a:p>
        </p:txBody>
      </p:sp>
      <p:sp>
        <p:nvSpPr>
          <p:cNvPr name="AutoShape 8" id="8"/>
          <p:cNvSpPr/>
          <p:nvPr/>
        </p:nvSpPr>
        <p:spPr>
          <a:xfrm>
            <a:off x="2254434" y="5143500"/>
            <a:ext cx="2833781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시연 영상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28082"/>
            <a:ext cx="18288000" cy="7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검색 기능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89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  <a:ea typeface="Gotham Bold"/>
              </a:rPr>
              <a:t>어떻게 기능을 제공하지?</a:t>
            </a:r>
          </a:p>
          <a:p>
            <a:pPr algn="ctr">
              <a:lnSpc>
                <a:spcPts val="6579"/>
              </a:lnSpc>
            </a:pPr>
            <a:r>
              <a:rPr lang="en-US" sz="4699" spc="164">
                <a:solidFill>
                  <a:srgbClr val="F6F6F6"/>
                </a:solidFill>
                <a:ea typeface="Gotham Bold"/>
              </a:rPr>
              <a:t>검색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082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판가름이란?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318501"/>
            <a:ext cx="13719114" cy="52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ea typeface="윤고딕 Semi-Bold"/>
              </a:rPr>
              <a:t>사용자들에게 </a:t>
            </a:r>
            <a:r>
              <a:rPr lang="en-US" sz="2400" spc="72">
                <a:solidFill>
                  <a:srgbClr val="333A73"/>
                </a:solidFill>
                <a:ea typeface="윤고딕 Bold"/>
              </a:rPr>
              <a:t>상황에 맞는 판례를 제공하는 서비스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807139" y="1632895"/>
            <a:ext cx="9327316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4178461" y="4783191"/>
            <a:ext cx="9955994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4382878"/>
            <a:ext cx="37784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891">
                <a:solidFill>
                  <a:srgbClr val="333A73"/>
                </a:solidFill>
                <a:ea typeface="Gotham Bold"/>
              </a:rPr>
              <a:t>핵심 기능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12105"/>
            <a:ext cx="13719114" cy="38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333A73"/>
                </a:solidFill>
                <a:latin typeface="윤고딕 Bold"/>
                <a:ea typeface="윤고딕 Bold"/>
              </a:rPr>
              <a:t>맞춤 판례 서비스:</a:t>
            </a:r>
          </a:p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latin typeface="윤고딕 Semi-Bold"/>
                <a:ea typeface="윤고딕 Semi-Bold"/>
              </a:rPr>
              <a:t>사용자가 상황을 설명하면, 우리의 시스템이 이를 분석하여 해당 상황에 관련된 판례를 추천합니다. 사용자의 상황을 이해하고 필요한 정보를 제공하여 법률적 문제를 해결하는데 도움을 줍니다.</a:t>
            </a:r>
          </a:p>
          <a:p>
            <a:pPr>
              <a:lnSpc>
                <a:spcPts val="4320"/>
              </a:lnSpc>
            </a:pPr>
          </a:p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333A73"/>
                </a:solidFill>
                <a:latin typeface="윤고딕 Bold"/>
                <a:ea typeface="윤고딕 Bold"/>
              </a:rPr>
              <a:t>맞춤 뉴스 서비스:</a:t>
            </a:r>
          </a:p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latin typeface="윤고딕 Semi-Bold"/>
                <a:ea typeface="윤고딕 Semi-Bold"/>
              </a:rPr>
              <a:t>사용자의 검색 및 활동 기록을 기반으로 개인화된 뉴스 추천을 제공합니다. 이를 통해 사용자는 자신의 관심사에 맞는 최신 뉴스를 발견할 수 있습니다.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320486" y="7405995"/>
            <a:ext cx="2708119" cy="1250248"/>
          </a:xfrm>
          <a:custGeom>
            <a:avLst/>
            <a:gdLst/>
            <a:ahLst/>
            <a:cxnLst/>
            <a:rect r="r" b="b" t="t" l="l"/>
            <a:pathLst>
              <a:path h="1250248" w="2708119">
                <a:moveTo>
                  <a:pt x="0" y="0"/>
                </a:moveTo>
                <a:lnTo>
                  <a:pt x="2708118" y="0"/>
                </a:lnTo>
                <a:lnTo>
                  <a:pt x="2708118" y="1250248"/>
                </a:lnTo>
                <a:lnTo>
                  <a:pt x="0" y="1250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>
            <a:off x="16674545" y="7415650"/>
            <a:ext cx="0" cy="2870705"/>
          </a:xfrm>
          <a:prstGeom prst="line">
            <a:avLst/>
          </a:prstGeom>
          <a:ln cap="flat" w="95250">
            <a:solidFill>
              <a:srgbClr val="FBA7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228082"/>
            <a:ext cx="182880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검색 기능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63541"/>
            <a:ext cx="70967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latin typeface="윤고딕 Semi-Bold"/>
              </a:rPr>
              <a:t>Semantic Search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83940"/>
            <a:ext cx="7096748" cy="43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63">
                <a:solidFill>
                  <a:srgbClr val="606060"/>
                </a:solidFill>
                <a:ea typeface="윤고딕"/>
              </a:rPr>
              <a:t>단어와 구문의 의미를 해석하는 검색 엔진 기술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518295"/>
            <a:ext cx="70967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ea typeface="윤고딕 Semi-Bold"/>
              </a:rPr>
              <a:t>대용량 처리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25448" y="2963541"/>
            <a:ext cx="913385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latin typeface="윤고딕 Semi-Bold"/>
              </a:rPr>
              <a:t>Ko-sentence-transformers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25448" y="3583940"/>
            <a:ext cx="9133852" cy="43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</a:pPr>
            <a:r>
              <a:rPr lang="en-US" sz="2100" spc="63">
                <a:solidFill>
                  <a:srgbClr val="606060"/>
                </a:solidFill>
                <a:ea typeface="윤고딕"/>
              </a:rPr>
              <a:t>한국어 버전의 자연어 처리 모델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25448" y="6518295"/>
            <a:ext cx="913385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latin typeface="윤고딕 Semi-Bold"/>
              </a:rPr>
              <a:t>Hadoop &amp; Spark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5448" y="7212985"/>
            <a:ext cx="9133852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63">
                <a:solidFill>
                  <a:srgbClr val="606060"/>
                </a:solidFill>
                <a:ea typeface="윤고딕"/>
              </a:rPr>
              <a:t>대량의 자료를 처리할 수 있는 큰 컴퓨터 클러스터에서 동작하는 분산 응용 프로그램을 지원하는 프레임워크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28700" y="4552811"/>
            <a:ext cx="16230600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4740920"/>
            <a:ext cx="7096748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latin typeface="윤고딕 Semi-Bold"/>
              </a:rPr>
              <a:t>Keyword Search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125448" y="4740920"/>
            <a:ext cx="9133852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latin typeface="윤고딕 Semi-Bold"/>
              </a:rPr>
              <a:t>Elastic Search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25448" y="5435610"/>
            <a:ext cx="913385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63">
                <a:solidFill>
                  <a:srgbClr val="606060"/>
                </a:solidFill>
                <a:latin typeface="윤고딕"/>
                <a:ea typeface="윤고딕"/>
              </a:rPr>
              <a:t>분산형 RESTful 검색 및 분석 엔진</a:t>
            </a:r>
          </a:p>
        </p:txBody>
      </p:sp>
      <p:sp>
        <p:nvSpPr>
          <p:cNvPr name="AutoShape 14" id="14"/>
          <p:cNvSpPr/>
          <p:nvPr/>
        </p:nvSpPr>
        <p:spPr>
          <a:xfrm>
            <a:off x="1028700" y="6149241"/>
            <a:ext cx="16230600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082"/>
            <a:ext cx="8372162" cy="7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자연어는 어떻게 처리하는가?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9144000" y="1632895"/>
            <a:ext cx="4990455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54566" y="4923721"/>
            <a:ext cx="2964352" cy="1242901"/>
          </a:xfrm>
          <a:custGeom>
            <a:avLst/>
            <a:gdLst/>
            <a:ahLst/>
            <a:cxnLst/>
            <a:rect r="r" b="b" t="t" l="l"/>
            <a:pathLst>
              <a:path h="1242901" w="2964352">
                <a:moveTo>
                  <a:pt x="0" y="0"/>
                </a:moveTo>
                <a:lnTo>
                  <a:pt x="2964351" y="0"/>
                </a:lnTo>
                <a:lnTo>
                  <a:pt x="2964351" y="1242901"/>
                </a:lnTo>
                <a:lnTo>
                  <a:pt x="0" y="1242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00862" y="7843864"/>
            <a:ext cx="3585712" cy="1182385"/>
          </a:xfrm>
          <a:custGeom>
            <a:avLst/>
            <a:gdLst/>
            <a:ahLst/>
            <a:cxnLst/>
            <a:rect r="r" b="b" t="t" l="l"/>
            <a:pathLst>
              <a:path h="1182385" w="3585712">
                <a:moveTo>
                  <a:pt x="0" y="0"/>
                </a:moveTo>
                <a:lnTo>
                  <a:pt x="3585711" y="0"/>
                </a:lnTo>
                <a:lnTo>
                  <a:pt x="3585711" y="1182385"/>
                </a:lnTo>
                <a:lnTo>
                  <a:pt x="0" y="1182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18982"/>
            <a:ext cx="3903061" cy="6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ea typeface="윤고딕 Bold"/>
              </a:rPr>
              <a:t>문자열 토큰화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83247"/>
            <a:ext cx="3903061" cy="6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ea typeface="윤고딕 Bold"/>
              </a:rPr>
              <a:t>벡터화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047511"/>
            <a:ext cx="3903061" cy="61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9"/>
              </a:lnSpc>
            </a:pPr>
            <a:r>
              <a:rPr lang="en-US" sz="2799" spc="83">
                <a:solidFill>
                  <a:srgbClr val="000000"/>
                </a:solidFill>
                <a:ea typeface="윤고딕 Bold"/>
              </a:rPr>
              <a:t>유사도 비교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14781" y="2501617"/>
            <a:ext cx="9121961" cy="1066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latin typeface="윤고딕 Semi-Bold"/>
                <a:ea typeface="윤고딕 Semi-Bold"/>
              </a:rPr>
              <a:t>우리는 인공지능을 만들기 위해서 공부한다.</a:t>
            </a:r>
          </a:p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latin typeface="윤고딕 Semi-Bold"/>
                <a:ea typeface="윤고딕 Semi-Bold"/>
              </a:rPr>
              <a:t>우리/는/인공지능/을/만들/기/위해서/공부/한다.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14781" y="5165882"/>
            <a:ext cx="9121961" cy="513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400" spc="72">
                <a:solidFill>
                  <a:srgbClr val="000000"/>
                </a:solidFill>
                <a:latin typeface="윤고딕 Semi-Bold"/>
                <a:ea typeface="윤고딕 Semi-Bold"/>
              </a:rPr>
              <a:t>우리/는/인공지능/을/만들/기/위해서/공부/한다.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214781" y="7077300"/>
            <a:ext cx="2964352" cy="1242901"/>
          </a:xfrm>
          <a:custGeom>
            <a:avLst/>
            <a:gdLst/>
            <a:ahLst/>
            <a:cxnLst/>
            <a:rect r="r" b="b" t="t" l="l"/>
            <a:pathLst>
              <a:path h="1242901" w="2964352">
                <a:moveTo>
                  <a:pt x="0" y="0"/>
                </a:moveTo>
                <a:lnTo>
                  <a:pt x="2964352" y="0"/>
                </a:lnTo>
                <a:lnTo>
                  <a:pt x="2964352" y="1242901"/>
                </a:lnTo>
                <a:lnTo>
                  <a:pt x="0" y="1242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14781" y="8549911"/>
            <a:ext cx="2964352" cy="1242901"/>
          </a:xfrm>
          <a:custGeom>
            <a:avLst/>
            <a:gdLst/>
            <a:ahLst/>
            <a:cxnLst/>
            <a:rect r="r" b="b" t="t" l="l"/>
            <a:pathLst>
              <a:path h="1242901" w="2964352">
                <a:moveTo>
                  <a:pt x="0" y="0"/>
                </a:moveTo>
                <a:lnTo>
                  <a:pt x="2964352" y="0"/>
                </a:lnTo>
                <a:lnTo>
                  <a:pt x="2964352" y="1242901"/>
                </a:lnTo>
                <a:lnTo>
                  <a:pt x="0" y="1242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4931761" y="3389298"/>
            <a:ext cx="231907" cy="0"/>
          </a:xfrm>
          <a:prstGeom prst="line">
            <a:avLst/>
          </a:prstGeom>
          <a:ln cap="flat" w="38100">
            <a:solidFill>
              <a:srgbClr val="FBA7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2290732" y="5494054"/>
            <a:ext cx="335663" cy="0"/>
          </a:xfrm>
          <a:prstGeom prst="line">
            <a:avLst/>
          </a:prstGeom>
          <a:ln cap="flat" w="38100">
            <a:solidFill>
              <a:srgbClr val="FBA73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8554848" y="8454106"/>
            <a:ext cx="589152" cy="0"/>
          </a:xfrm>
          <a:prstGeom prst="line">
            <a:avLst/>
          </a:prstGeom>
          <a:ln cap="flat" w="38100">
            <a:solidFill>
              <a:srgbClr val="FBA733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891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트러블 슈팅</a:t>
            </a:r>
          </a:p>
          <a:p>
            <a:pPr algn="ctr">
              <a:lnSpc>
                <a:spcPts val="6579"/>
              </a:lnSpc>
            </a:pPr>
            <a:r>
              <a:rPr lang="en-US" sz="4699" spc="164">
                <a:solidFill>
                  <a:srgbClr val="F6F6F6"/>
                </a:solidFill>
                <a:ea typeface="Gotham Bold"/>
              </a:rPr>
              <a:t>검색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59489" y="5143500"/>
            <a:ext cx="1769023" cy="661088"/>
          </a:xfrm>
          <a:custGeom>
            <a:avLst/>
            <a:gdLst/>
            <a:ahLst/>
            <a:cxnLst/>
            <a:rect r="r" b="b" t="t" l="l"/>
            <a:pathLst>
              <a:path h="661088" w="1769023">
                <a:moveTo>
                  <a:pt x="0" y="0"/>
                </a:moveTo>
                <a:lnTo>
                  <a:pt x="1769022" y="0"/>
                </a:lnTo>
                <a:lnTo>
                  <a:pt x="1769022" y="661088"/>
                </a:lnTo>
                <a:lnTo>
                  <a:pt x="0" y="661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(기존 방식)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700558" y="6439588"/>
            <a:ext cx="128868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윤고딕 Bold"/>
              </a:rPr>
              <a:t>특징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ea typeface="윤고딕 Semi-Bold"/>
              </a:rPr>
              <a:t>모델 사이즈가 상당히 </a:t>
            </a:r>
            <a:r>
              <a:rPr lang="en-US" sz="2400">
                <a:solidFill>
                  <a:srgbClr val="000000"/>
                </a:solidFill>
                <a:latin typeface="윤고딕 Bold"/>
                <a:ea typeface="윤고딕 Bold"/>
              </a:rPr>
              <a:t>큼.</a:t>
            </a: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</a:rPr>
              <a:t>(기본적으로 GPU 레벨에서 작동)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윤고딕 Semi-Bold"/>
              </a:rPr>
              <a:t>자연어에는 강하지만</a:t>
            </a:r>
            <a:r>
              <a:rPr lang="en-US" sz="2400">
                <a:solidFill>
                  <a:srgbClr val="000000"/>
                </a:solidFill>
                <a:latin typeface="윤고딕 Bold"/>
                <a:ea typeface="윤고딕 Bold"/>
              </a:rPr>
              <a:t> 특정 영역(법, 의료)에서 약함.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0558" y="5937938"/>
            <a:ext cx="12886883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윤고딕 Semi-Bold"/>
              </a:rPr>
              <a:t>이미지 분석에서 사전학습 모형을 사용하는 것처럼 텍스트 데이터를 미리 학습한 사전학습 모델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판례 저장 흐름도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0558" y="8705850"/>
            <a:ext cx="1288688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BA733"/>
                </a:solidFill>
                <a:ea typeface="Gotham Bold"/>
              </a:rPr>
              <a:t>병목현상</a:t>
            </a:r>
            <a:r>
              <a:rPr lang="en-US" sz="3600">
                <a:solidFill>
                  <a:srgbClr val="333A73"/>
                </a:solidFill>
                <a:latin typeface="Gotham Bold"/>
                <a:ea typeface="Gotham Bold"/>
              </a:rPr>
              <a:t> 및 </a:t>
            </a:r>
            <a:r>
              <a:rPr lang="en-US" sz="3600">
                <a:solidFill>
                  <a:srgbClr val="FBA733"/>
                </a:solidFill>
                <a:ea typeface="Gotham Bold"/>
              </a:rPr>
              <a:t>유사도 측정 문제</a:t>
            </a:r>
            <a:r>
              <a:rPr lang="en-US" sz="3600">
                <a:solidFill>
                  <a:srgbClr val="333A73"/>
                </a:solidFill>
                <a:latin typeface="Gotham Bold"/>
                <a:ea typeface="Gotham Bold"/>
              </a:rPr>
              <a:t> 발생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684662" y="3120298"/>
            <a:ext cx="4918676" cy="1411842"/>
          </a:xfrm>
          <a:custGeom>
            <a:avLst/>
            <a:gdLst/>
            <a:ahLst/>
            <a:cxnLst/>
            <a:rect r="r" b="b" t="t" l="l"/>
            <a:pathLst>
              <a:path h="1411842" w="4918676">
                <a:moveTo>
                  <a:pt x="0" y="0"/>
                </a:moveTo>
                <a:lnTo>
                  <a:pt x="4918676" y="0"/>
                </a:lnTo>
                <a:lnTo>
                  <a:pt x="4918676" y="1411842"/>
                </a:lnTo>
                <a:lnTo>
                  <a:pt x="0" y="1411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5196" y="5288899"/>
            <a:ext cx="6657609" cy="564524"/>
            <a:chOff x="0" y="0"/>
            <a:chExt cx="1753444" cy="148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3444" cy="148681"/>
            </a:xfrm>
            <a:custGeom>
              <a:avLst/>
              <a:gdLst/>
              <a:ahLst/>
              <a:cxnLst/>
              <a:rect r="r" b="b" t="t" l="l"/>
              <a:pathLst>
                <a:path h="148681" w="1753444">
                  <a:moveTo>
                    <a:pt x="0" y="0"/>
                  </a:moveTo>
                  <a:lnTo>
                    <a:pt x="1753444" y="0"/>
                  </a:lnTo>
                  <a:lnTo>
                    <a:pt x="1753444" y="148681"/>
                  </a:lnTo>
                  <a:lnTo>
                    <a:pt x="0" y="148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53444" cy="158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84662" y="3120298"/>
            <a:ext cx="4918676" cy="1411842"/>
          </a:xfrm>
          <a:custGeom>
            <a:avLst/>
            <a:gdLst/>
            <a:ahLst/>
            <a:cxnLst/>
            <a:rect r="r" b="b" t="t" l="l"/>
            <a:pathLst>
              <a:path h="1411842" w="4918676">
                <a:moveTo>
                  <a:pt x="0" y="0"/>
                </a:moveTo>
                <a:lnTo>
                  <a:pt x="4918676" y="0"/>
                </a:lnTo>
                <a:lnTo>
                  <a:pt x="4918676" y="1411842"/>
                </a:lnTo>
                <a:lnTo>
                  <a:pt x="0" y="141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(1차 해결)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0558" y="6439588"/>
            <a:ext cx="1288688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윤고딕 Bold"/>
              </a:rPr>
              <a:t>특징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</a:rPr>
              <a:t>CPU 레벨에서 고속 처리 가능.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0558" y="5937938"/>
            <a:ext cx="1288688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</a:rPr>
              <a:t>KORNLU 데이터셋으로 한국어 사전학습 모델을 파인튜닝한 모델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판례 저장 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0558" y="8705850"/>
            <a:ext cx="1288688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BA733"/>
                </a:solidFill>
                <a:ea typeface="Gotham Bold"/>
              </a:rPr>
              <a:t>병목현상</a:t>
            </a:r>
            <a:r>
              <a:rPr lang="en-US" sz="3600">
                <a:solidFill>
                  <a:srgbClr val="333A73"/>
                </a:solidFill>
                <a:latin typeface="Gotham Bold"/>
                <a:ea typeface="Gotham Bold"/>
              </a:rPr>
              <a:t> 및 </a:t>
            </a:r>
            <a:r>
              <a:rPr lang="en-US" sz="3600">
                <a:solidFill>
                  <a:srgbClr val="FBA733"/>
                </a:solidFill>
                <a:ea typeface="Gotham Bold"/>
              </a:rPr>
              <a:t>유사도 문제</a:t>
            </a:r>
            <a:r>
              <a:rPr lang="en-US" sz="3600">
                <a:solidFill>
                  <a:srgbClr val="333A73"/>
                </a:solidFill>
                <a:latin typeface="Gotham Bold"/>
                <a:ea typeface="Gotham Bold"/>
              </a:rPr>
              <a:t> 해결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5196" y="5352086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</a:rPr>
              <a:t>KO-SENTENCE-TRANSFORMERS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5196" y="5288899"/>
            <a:ext cx="6657609" cy="564524"/>
            <a:chOff x="0" y="0"/>
            <a:chExt cx="1753444" cy="148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3444" cy="148681"/>
            </a:xfrm>
            <a:custGeom>
              <a:avLst/>
              <a:gdLst/>
              <a:ahLst/>
              <a:cxnLst/>
              <a:rect r="r" b="b" t="t" l="l"/>
              <a:pathLst>
                <a:path h="148681" w="1753444">
                  <a:moveTo>
                    <a:pt x="0" y="0"/>
                  </a:moveTo>
                  <a:lnTo>
                    <a:pt x="1753444" y="0"/>
                  </a:lnTo>
                  <a:lnTo>
                    <a:pt x="1753444" y="148681"/>
                  </a:lnTo>
                  <a:lnTo>
                    <a:pt x="0" y="148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53444" cy="158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126031" y="3120298"/>
            <a:ext cx="4918676" cy="1411842"/>
          </a:xfrm>
          <a:custGeom>
            <a:avLst/>
            <a:gdLst/>
            <a:ahLst/>
            <a:cxnLst/>
            <a:rect r="r" b="b" t="t" l="l"/>
            <a:pathLst>
              <a:path h="1411842" w="4918676">
                <a:moveTo>
                  <a:pt x="0" y="0"/>
                </a:moveTo>
                <a:lnTo>
                  <a:pt x="4918676" y="0"/>
                </a:lnTo>
                <a:lnTo>
                  <a:pt x="4918676" y="1411842"/>
                </a:lnTo>
                <a:lnTo>
                  <a:pt x="0" y="1411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(1차 해결)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0558" y="6439588"/>
            <a:ext cx="12886883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윤고딕 Bold"/>
              </a:rPr>
              <a:t>특징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</a:rPr>
              <a:t>관계형 데이터 베이스와 같은 특징(스케일 아웃 어려움)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00558" y="5937938"/>
            <a:ext cx="1288688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윤고딕 Semi-Bold"/>
              </a:rPr>
              <a:t>DATABASE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판례 저장 흐름도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0558" y="8705850"/>
            <a:ext cx="1288688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BA733"/>
                </a:solidFill>
                <a:ea typeface="Gotham Bold"/>
              </a:rPr>
              <a:t>판례 데이터</a:t>
            </a:r>
            <a:r>
              <a:rPr lang="en-US" sz="3600">
                <a:solidFill>
                  <a:srgbClr val="333A73"/>
                </a:solidFill>
                <a:ea typeface="Gotham Bold"/>
              </a:rPr>
              <a:t>를 </a:t>
            </a:r>
            <a:r>
              <a:rPr lang="en-US" sz="3600">
                <a:solidFill>
                  <a:srgbClr val="FBA733"/>
                </a:solidFill>
                <a:ea typeface="Gotham Bold"/>
              </a:rPr>
              <a:t>저장</a:t>
            </a:r>
            <a:r>
              <a:rPr lang="en-US" sz="3600">
                <a:solidFill>
                  <a:srgbClr val="333A73"/>
                </a:solidFill>
                <a:ea typeface="Gotham Bold"/>
              </a:rPr>
              <a:t>하는데 </a:t>
            </a:r>
            <a:r>
              <a:rPr lang="en-US" sz="3600">
                <a:solidFill>
                  <a:srgbClr val="FBA733"/>
                </a:solidFill>
                <a:ea typeface="Gotham Bold"/>
              </a:rPr>
              <a:t>한계</a:t>
            </a:r>
            <a:r>
              <a:rPr lang="en-US" sz="3600">
                <a:solidFill>
                  <a:srgbClr val="333A73"/>
                </a:solidFill>
                <a:ea typeface="Gotham Bold"/>
              </a:rPr>
              <a:t>가 존재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15196" y="5352086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</a:rPr>
              <a:t>VECTORSTORES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15196" y="5288899"/>
            <a:ext cx="6657609" cy="564524"/>
            <a:chOff x="0" y="0"/>
            <a:chExt cx="1753444" cy="1486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3444" cy="148681"/>
            </a:xfrm>
            <a:custGeom>
              <a:avLst/>
              <a:gdLst/>
              <a:ahLst/>
              <a:cxnLst/>
              <a:rect r="r" b="b" t="t" l="l"/>
              <a:pathLst>
                <a:path h="148681" w="1753444">
                  <a:moveTo>
                    <a:pt x="0" y="0"/>
                  </a:moveTo>
                  <a:lnTo>
                    <a:pt x="1753444" y="0"/>
                  </a:lnTo>
                  <a:lnTo>
                    <a:pt x="1753444" y="148681"/>
                  </a:lnTo>
                  <a:lnTo>
                    <a:pt x="0" y="148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"/>
              <a:ext cx="1753444" cy="1582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7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(2차 해결)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00558" y="6439588"/>
            <a:ext cx="12886883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ea typeface="윤고딕 Bold"/>
              </a:rPr>
              <a:t>특징</a:t>
            </a:r>
          </a:p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윤고딕 Semi-Bold"/>
                <a:ea typeface="윤고딕 Semi-Bold"/>
              </a:rPr>
              <a:t>데이터를 분산 저장하는데 용이(빅데이터 저장에 용이)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윤고딕 Semi-Bold"/>
              </a:rPr>
              <a:t>슬레이브 노드의 일부가 고장 나도 데이터 손실을 방지 가능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00558" y="5937938"/>
            <a:ext cx="12886883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ea typeface="윤고딕 Semi-Bold"/>
              </a:rPr>
              <a:t>하둡이 실행되는 파일을 관리해주는 시스템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판례 저장 흐름도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0558" y="8705850"/>
            <a:ext cx="12886883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BA733"/>
                </a:solidFill>
                <a:ea typeface="Gotham Bold"/>
              </a:rPr>
              <a:t>분산 저장</a:t>
            </a:r>
            <a:r>
              <a:rPr lang="en-US" sz="3600">
                <a:solidFill>
                  <a:srgbClr val="333A73"/>
                </a:solidFill>
                <a:ea typeface="Gotham Bold"/>
              </a:rPr>
              <a:t>으로 해결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15196" y="5352086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</a:rPr>
              <a:t>HDFS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147699" y="3133155"/>
            <a:ext cx="4674316" cy="1386129"/>
          </a:xfrm>
          <a:custGeom>
            <a:avLst/>
            <a:gdLst/>
            <a:ahLst/>
            <a:cxnLst/>
            <a:rect r="r" b="b" t="t" l="l"/>
            <a:pathLst>
              <a:path h="1386129" w="4674316">
                <a:moveTo>
                  <a:pt x="0" y="0"/>
                </a:moveTo>
                <a:lnTo>
                  <a:pt x="4674316" y="0"/>
                </a:lnTo>
                <a:lnTo>
                  <a:pt x="4674316" y="1386129"/>
                </a:lnTo>
                <a:lnTo>
                  <a:pt x="0" y="1386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(3차 해결)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응답속도 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14708" y="3119580"/>
            <a:ext cx="965858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8만개 MAP-REDUCE(유사도 계산 및 정렬) 대략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30초</a:t>
            </a: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소요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12215"/>
          <a:stretch>
            <a:fillRect/>
          </a:stretch>
        </p:blipFill>
        <p:spPr>
          <a:xfrm flipH="false" flipV="false" rot="0">
            <a:off x="4814893" y="3817662"/>
            <a:ext cx="8658214" cy="42788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(3차 해결)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응답속도 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5196" y="8410575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서버 2대 -&gt;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14대</a:t>
            </a: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 증축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14708" y="3119580"/>
            <a:ext cx="965858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8만개 MAP-REDUCE(유사도 계산 및 정렬) 대략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30초</a:t>
            </a: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소요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67053" y="3817662"/>
            <a:ext cx="8353894" cy="4329496"/>
          </a:xfrm>
          <a:custGeom>
            <a:avLst/>
            <a:gdLst/>
            <a:ahLst/>
            <a:cxnLst/>
            <a:rect r="r" b="b" t="t" l="l"/>
            <a:pathLst>
              <a:path h="4329496" w="8353894">
                <a:moveTo>
                  <a:pt x="0" y="0"/>
                </a:moveTo>
                <a:lnTo>
                  <a:pt x="8353894" y="0"/>
                </a:lnTo>
                <a:lnTo>
                  <a:pt x="8353894" y="4329497"/>
                </a:lnTo>
                <a:lnTo>
                  <a:pt x="0" y="43294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(3차 해결)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ea typeface="윤고딕 Bold"/>
              </a:rPr>
              <a:t>응답속도 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5196" y="8829675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A73"/>
                </a:solidFill>
                <a:latin typeface="Gotham Bold"/>
              </a:rPr>
              <a:t>30 -&gt;</a:t>
            </a:r>
            <a:r>
              <a:rPr lang="en-US" sz="2799">
                <a:solidFill>
                  <a:srgbClr val="FBA733"/>
                </a:solidFill>
                <a:latin typeface="Gotham Bold"/>
              </a:rPr>
              <a:t> </a:t>
            </a: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2.3초 단축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(1200% 단축)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5196" y="8410575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서버 2대 -&gt;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14대</a:t>
            </a: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 증축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4708" y="3119580"/>
            <a:ext cx="9658584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8만개 MAP-REDUCE(유사도 계산 및 정렬) 대략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30초</a:t>
            </a: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 소요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04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  <a:ea typeface="Gotham Bold"/>
              </a:rPr>
              <a:t>어떤 기능을 제공하지?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02086" y="3871840"/>
            <a:ext cx="6683828" cy="3646985"/>
          </a:xfrm>
          <a:custGeom>
            <a:avLst/>
            <a:gdLst/>
            <a:ahLst/>
            <a:cxnLst/>
            <a:rect r="r" b="b" t="t" l="l"/>
            <a:pathLst>
              <a:path h="3646985" w="6683828">
                <a:moveTo>
                  <a:pt x="0" y="0"/>
                </a:moveTo>
                <a:lnTo>
                  <a:pt x="6683828" y="0"/>
                </a:lnTo>
                <a:lnTo>
                  <a:pt x="6683828" y="3646986"/>
                </a:lnTo>
                <a:lnTo>
                  <a:pt x="0" y="3646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(4차 해결)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latin typeface="윤고딕 Bold"/>
                <a:ea typeface="윤고딕 Bold"/>
              </a:rPr>
              <a:t>아직 배고프다!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5196" y="3099488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ea typeface="Gotham Bold"/>
              </a:rPr>
              <a:t>캐싱 서버 도입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5196" y="8410575"/>
            <a:ext cx="66576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33A73"/>
                </a:solidFill>
                <a:ea typeface="Gotham Bold"/>
              </a:rPr>
              <a:t>재 요청 시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333A73"/>
                </a:solidFill>
                <a:latin typeface="Gotham Bold"/>
                <a:ea typeface="Gotham Bold"/>
              </a:rPr>
              <a:t>2.3초 -&gt; </a:t>
            </a: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0.5초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15196" y="3875417"/>
            <a:ext cx="6670718" cy="3639832"/>
          </a:xfrm>
          <a:custGeom>
            <a:avLst/>
            <a:gdLst/>
            <a:ahLst/>
            <a:cxnLst/>
            <a:rect r="r" b="b" t="t" l="l"/>
            <a:pathLst>
              <a:path h="3639832" w="6670718">
                <a:moveTo>
                  <a:pt x="0" y="0"/>
                </a:moveTo>
                <a:lnTo>
                  <a:pt x="6670718" y="0"/>
                </a:lnTo>
                <a:lnTo>
                  <a:pt x="6670718" y="3639832"/>
                </a:lnTo>
                <a:lnTo>
                  <a:pt x="0" y="36398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16230600" cy="7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검색기능 (5차 해결)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456216"/>
            <a:ext cx="1623060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333A73"/>
                </a:solidFill>
                <a:latin typeface="윤고딕 Bold"/>
                <a:ea typeface="윤고딕 Bold"/>
              </a:rPr>
              <a:t>한번 더!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5196" y="3099488"/>
            <a:ext cx="6657609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Gotham Bold"/>
                <a:ea typeface="Gotham Bold"/>
              </a:rPr>
              <a:t>TANSTACK QUERY 도입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15196" y="8410575"/>
            <a:ext cx="6657609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333A73"/>
                </a:solidFill>
                <a:ea typeface="Gotham Bold"/>
              </a:rPr>
              <a:t>재 요청 시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FBA733"/>
                </a:solidFill>
                <a:latin typeface="Gotham Bold"/>
                <a:ea typeface="Gotham Bold"/>
              </a:rPr>
              <a:t>서버 요청 X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73553" y="7858149"/>
            <a:ext cx="13140894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ea typeface="윤고딕 Semi-Bold"/>
              </a:rPr>
              <a:t>같은 요청이 있을 때 서버로부터 데이터를 다시 가져오지 않고 캐시된 데이터를 사용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045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ea typeface="Gotham Bold"/>
              </a:rPr>
              <a:t>산출물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57976" y="1977030"/>
            <a:ext cx="12372048" cy="7920365"/>
          </a:xfrm>
          <a:custGeom>
            <a:avLst/>
            <a:gdLst/>
            <a:ahLst/>
            <a:cxnLst/>
            <a:rect r="r" b="b" t="t" l="l"/>
            <a:pathLst>
              <a:path h="7920365" w="12372048">
                <a:moveTo>
                  <a:pt x="0" y="0"/>
                </a:moveTo>
                <a:lnTo>
                  <a:pt x="12372048" y="0"/>
                </a:lnTo>
                <a:lnTo>
                  <a:pt x="12372048" y="7920365"/>
                </a:lnTo>
                <a:lnTo>
                  <a:pt x="0" y="79203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시스템 구성도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15547" y="2721579"/>
            <a:ext cx="1392346" cy="1210736"/>
          </a:xfrm>
          <a:custGeom>
            <a:avLst/>
            <a:gdLst/>
            <a:ahLst/>
            <a:cxnLst/>
            <a:rect r="r" b="b" t="t" l="l"/>
            <a:pathLst>
              <a:path h="1210736" w="1392346">
                <a:moveTo>
                  <a:pt x="0" y="0"/>
                </a:moveTo>
                <a:lnTo>
                  <a:pt x="1392346" y="0"/>
                </a:lnTo>
                <a:lnTo>
                  <a:pt x="1392346" y="1210736"/>
                </a:lnTo>
                <a:lnTo>
                  <a:pt x="0" y="12107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56834" y="2427719"/>
            <a:ext cx="3142749" cy="1834580"/>
          </a:xfrm>
          <a:custGeom>
            <a:avLst/>
            <a:gdLst/>
            <a:ahLst/>
            <a:cxnLst/>
            <a:rect r="r" b="b" t="t" l="l"/>
            <a:pathLst>
              <a:path h="1834580" w="3142749">
                <a:moveTo>
                  <a:pt x="0" y="0"/>
                </a:moveTo>
                <a:lnTo>
                  <a:pt x="3142750" y="0"/>
                </a:lnTo>
                <a:lnTo>
                  <a:pt x="3142750" y="1834580"/>
                </a:lnTo>
                <a:lnTo>
                  <a:pt x="0" y="183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099584" y="2715777"/>
            <a:ext cx="1352645" cy="1235416"/>
          </a:xfrm>
          <a:custGeom>
            <a:avLst/>
            <a:gdLst/>
            <a:ahLst/>
            <a:cxnLst/>
            <a:rect r="r" b="b" t="t" l="l"/>
            <a:pathLst>
              <a:path h="1235416" w="1352645">
                <a:moveTo>
                  <a:pt x="0" y="0"/>
                </a:moveTo>
                <a:lnTo>
                  <a:pt x="1352644" y="0"/>
                </a:lnTo>
                <a:lnTo>
                  <a:pt x="1352644" y="1235416"/>
                </a:lnTo>
                <a:lnTo>
                  <a:pt x="0" y="1235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56593" y="5169582"/>
            <a:ext cx="1403243" cy="1284684"/>
          </a:xfrm>
          <a:custGeom>
            <a:avLst/>
            <a:gdLst/>
            <a:ahLst/>
            <a:cxnLst/>
            <a:rect r="r" b="b" t="t" l="l"/>
            <a:pathLst>
              <a:path h="1284684" w="1403243">
                <a:moveTo>
                  <a:pt x="0" y="0"/>
                </a:moveTo>
                <a:lnTo>
                  <a:pt x="1403243" y="0"/>
                </a:lnTo>
                <a:lnTo>
                  <a:pt x="1403243" y="1284684"/>
                </a:lnTo>
                <a:lnTo>
                  <a:pt x="0" y="1284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800" t="0" r="-3758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981874" y="4843324"/>
            <a:ext cx="2914802" cy="1886199"/>
          </a:xfrm>
          <a:custGeom>
            <a:avLst/>
            <a:gdLst/>
            <a:ahLst/>
            <a:cxnLst/>
            <a:rect r="r" b="b" t="t" l="l"/>
            <a:pathLst>
              <a:path h="1886199" w="2914802">
                <a:moveTo>
                  <a:pt x="0" y="0"/>
                </a:moveTo>
                <a:lnTo>
                  <a:pt x="2914802" y="0"/>
                </a:lnTo>
                <a:lnTo>
                  <a:pt x="2914802" y="1886199"/>
                </a:lnTo>
                <a:lnTo>
                  <a:pt x="0" y="1886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260" t="0" r="-1416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38553" y="7685398"/>
            <a:ext cx="1839323" cy="1573483"/>
          </a:xfrm>
          <a:custGeom>
            <a:avLst/>
            <a:gdLst/>
            <a:ahLst/>
            <a:cxnLst/>
            <a:rect r="r" b="b" t="t" l="l"/>
            <a:pathLst>
              <a:path h="1573483" w="1839323">
                <a:moveTo>
                  <a:pt x="0" y="0"/>
                </a:moveTo>
                <a:lnTo>
                  <a:pt x="1839323" y="0"/>
                </a:lnTo>
                <a:lnTo>
                  <a:pt x="1839323" y="1573484"/>
                </a:lnTo>
                <a:lnTo>
                  <a:pt x="0" y="15734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437733" y="7552614"/>
            <a:ext cx="1706267" cy="1706267"/>
          </a:xfrm>
          <a:custGeom>
            <a:avLst/>
            <a:gdLst/>
            <a:ahLst/>
            <a:cxnLst/>
            <a:rect r="r" b="b" t="t" l="l"/>
            <a:pathLst>
              <a:path h="1706267" w="1706267">
                <a:moveTo>
                  <a:pt x="0" y="0"/>
                </a:moveTo>
                <a:lnTo>
                  <a:pt x="1706267" y="0"/>
                </a:lnTo>
                <a:lnTo>
                  <a:pt x="1706267" y="1706268"/>
                </a:lnTo>
                <a:lnTo>
                  <a:pt x="0" y="17062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98876" y="5143500"/>
            <a:ext cx="1966315" cy="1473776"/>
          </a:xfrm>
          <a:custGeom>
            <a:avLst/>
            <a:gdLst/>
            <a:ahLst/>
            <a:cxnLst/>
            <a:rect r="r" b="b" t="t" l="l"/>
            <a:pathLst>
              <a:path h="1473776" w="1966315">
                <a:moveTo>
                  <a:pt x="0" y="0"/>
                </a:moveTo>
                <a:lnTo>
                  <a:pt x="1966315" y="0"/>
                </a:lnTo>
                <a:lnTo>
                  <a:pt x="1966315" y="1473776"/>
                </a:lnTo>
                <a:lnTo>
                  <a:pt x="0" y="14737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28002" y="7433044"/>
            <a:ext cx="2308062" cy="1521180"/>
          </a:xfrm>
          <a:custGeom>
            <a:avLst/>
            <a:gdLst/>
            <a:ahLst/>
            <a:cxnLst/>
            <a:rect r="r" b="b" t="t" l="l"/>
            <a:pathLst>
              <a:path h="1521180" w="2308062">
                <a:moveTo>
                  <a:pt x="0" y="0"/>
                </a:moveTo>
                <a:lnTo>
                  <a:pt x="2308062" y="0"/>
                </a:lnTo>
                <a:lnTo>
                  <a:pt x="2308062" y="1521179"/>
                </a:lnTo>
                <a:lnTo>
                  <a:pt x="0" y="15211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7332" t="0" r="-1448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11382" y="5052874"/>
            <a:ext cx="1331629" cy="1482967"/>
          </a:xfrm>
          <a:custGeom>
            <a:avLst/>
            <a:gdLst/>
            <a:ahLst/>
            <a:cxnLst/>
            <a:rect r="r" b="b" t="t" l="l"/>
            <a:pathLst>
              <a:path h="1482967" w="1331629">
                <a:moveTo>
                  <a:pt x="0" y="0"/>
                </a:moveTo>
                <a:lnTo>
                  <a:pt x="1331629" y="0"/>
                </a:lnTo>
                <a:lnTo>
                  <a:pt x="1331629" y="1482967"/>
                </a:lnTo>
                <a:lnTo>
                  <a:pt x="0" y="1482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1028700" y="4552811"/>
            <a:ext cx="16230600" cy="0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V="true">
            <a:off x="1028700" y="7057419"/>
            <a:ext cx="12402549" cy="13617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1616554" y="7513948"/>
            <a:ext cx="1493817" cy="1706267"/>
          </a:xfrm>
          <a:custGeom>
            <a:avLst/>
            <a:gdLst/>
            <a:ahLst/>
            <a:cxnLst/>
            <a:rect r="r" b="b" t="t" l="l"/>
            <a:pathLst>
              <a:path h="1706267" w="1493817">
                <a:moveTo>
                  <a:pt x="0" y="0"/>
                </a:moveTo>
                <a:lnTo>
                  <a:pt x="1493817" y="0"/>
                </a:lnTo>
                <a:lnTo>
                  <a:pt x="1493817" y="1706268"/>
                </a:lnTo>
                <a:lnTo>
                  <a:pt x="0" y="17062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77910" y="7433044"/>
            <a:ext cx="1812221" cy="1812221"/>
          </a:xfrm>
          <a:custGeom>
            <a:avLst/>
            <a:gdLst/>
            <a:ahLst/>
            <a:cxnLst/>
            <a:rect r="r" b="b" t="t" l="l"/>
            <a:pathLst>
              <a:path h="1812221" w="1812221">
                <a:moveTo>
                  <a:pt x="0" y="0"/>
                </a:moveTo>
                <a:lnTo>
                  <a:pt x="1812221" y="0"/>
                </a:lnTo>
                <a:lnTo>
                  <a:pt x="1812221" y="1812221"/>
                </a:lnTo>
                <a:lnTo>
                  <a:pt x="0" y="18122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71328" y="2638069"/>
            <a:ext cx="1406477" cy="1413880"/>
          </a:xfrm>
          <a:custGeom>
            <a:avLst/>
            <a:gdLst/>
            <a:ahLst/>
            <a:cxnLst/>
            <a:rect r="r" b="b" t="t" l="l"/>
            <a:pathLst>
              <a:path h="1413880" w="1406477">
                <a:moveTo>
                  <a:pt x="0" y="0"/>
                </a:moveTo>
                <a:lnTo>
                  <a:pt x="1406478" y="0"/>
                </a:lnTo>
                <a:lnTo>
                  <a:pt x="1406478" y="1413880"/>
                </a:lnTo>
                <a:lnTo>
                  <a:pt x="0" y="141388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439275" y="7513948"/>
            <a:ext cx="1731316" cy="1731316"/>
          </a:xfrm>
          <a:custGeom>
            <a:avLst/>
            <a:gdLst/>
            <a:ahLst/>
            <a:cxnLst/>
            <a:rect r="r" b="b" t="t" l="l"/>
            <a:pathLst>
              <a:path h="1731316" w="1731316">
                <a:moveTo>
                  <a:pt x="0" y="0"/>
                </a:moveTo>
                <a:lnTo>
                  <a:pt x="1731316" y="0"/>
                </a:lnTo>
                <a:lnTo>
                  <a:pt x="1731316" y="1731317"/>
                </a:lnTo>
                <a:lnTo>
                  <a:pt x="0" y="173131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424538" y="2721579"/>
            <a:ext cx="912608" cy="1342070"/>
          </a:xfrm>
          <a:custGeom>
            <a:avLst/>
            <a:gdLst/>
            <a:ahLst/>
            <a:cxnLst/>
            <a:rect r="r" b="b" t="t" l="l"/>
            <a:pathLst>
              <a:path h="1342070" w="912608">
                <a:moveTo>
                  <a:pt x="0" y="0"/>
                </a:moveTo>
                <a:lnTo>
                  <a:pt x="912608" y="0"/>
                </a:lnTo>
                <a:lnTo>
                  <a:pt x="912608" y="1342071"/>
                </a:lnTo>
                <a:lnTo>
                  <a:pt x="0" y="134207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13407437" y="7047222"/>
            <a:ext cx="0" cy="2187846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11377613" y="4718001"/>
            <a:ext cx="0" cy="2187846"/>
          </a:xfrm>
          <a:prstGeom prst="line">
            <a:avLst/>
          </a:prstGeom>
          <a:ln cap="flat" w="4762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6085575" y="7809660"/>
            <a:ext cx="2054968" cy="767947"/>
          </a:xfrm>
          <a:custGeom>
            <a:avLst/>
            <a:gdLst/>
            <a:ahLst/>
            <a:cxnLst/>
            <a:rect r="r" b="b" t="t" l="l"/>
            <a:pathLst>
              <a:path h="767947" w="2054968">
                <a:moveTo>
                  <a:pt x="0" y="0"/>
                </a:moveTo>
                <a:lnTo>
                  <a:pt x="2054969" y="0"/>
                </a:lnTo>
                <a:lnTo>
                  <a:pt x="2054969" y="767947"/>
                </a:lnTo>
                <a:lnTo>
                  <a:pt x="0" y="767947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133650" y="5265502"/>
            <a:ext cx="3004747" cy="1310904"/>
          </a:xfrm>
          <a:custGeom>
            <a:avLst/>
            <a:gdLst/>
            <a:ahLst/>
            <a:cxnLst/>
            <a:rect r="r" b="b" t="t" l="l"/>
            <a:pathLst>
              <a:path h="1310904" w="3004747">
                <a:moveTo>
                  <a:pt x="0" y="0"/>
                </a:moveTo>
                <a:lnTo>
                  <a:pt x="3004746" y="0"/>
                </a:lnTo>
                <a:lnTo>
                  <a:pt x="3004746" y="1310905"/>
                </a:lnTo>
                <a:lnTo>
                  <a:pt x="0" y="131090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229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885099" y="2939160"/>
            <a:ext cx="3329514" cy="71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47">
                <a:solidFill>
                  <a:srgbClr val="333A73"/>
                </a:solidFill>
                <a:latin typeface="Gotham Bold"/>
              </a:rPr>
              <a:t>TANSTACK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0" y="1228082"/>
            <a:ext cx="18288000" cy="7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기술 스택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3104297"/>
            <a:ext cx="3329514" cy="54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2">
                <a:solidFill>
                  <a:srgbClr val="333A73"/>
                </a:solidFill>
                <a:latin typeface="Gotham Bold"/>
              </a:rPr>
              <a:t>FRONTEND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5504929"/>
            <a:ext cx="3329514" cy="54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2">
                <a:solidFill>
                  <a:srgbClr val="333A73"/>
                </a:solidFill>
                <a:latin typeface="Gotham Bold"/>
              </a:rPr>
              <a:t>BACKEND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8074470"/>
            <a:ext cx="3329514" cy="54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112">
                <a:solidFill>
                  <a:srgbClr val="333A73"/>
                </a:solidFill>
                <a:latin typeface="Gotham Bold"/>
              </a:rPr>
              <a:t>INFRA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725276" y="5339906"/>
            <a:ext cx="1965783" cy="712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147">
                <a:solidFill>
                  <a:srgbClr val="333A73"/>
                </a:solidFill>
                <a:latin typeface="Gotham Bold"/>
              </a:rPr>
              <a:t>DATA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324281"/>
            <a:ext cx="16230600" cy="1909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  <a:ea typeface="Gotham Bold"/>
              </a:rPr>
              <a:t>감사합니다.</a:t>
            </a:r>
          </a:p>
          <a:p>
            <a:pPr algn="ctr">
              <a:lnSpc>
                <a:spcPts val="6719"/>
              </a:lnSpc>
            </a:pPr>
            <a:r>
              <a:rPr lang="en-US" sz="4800" spc="168">
                <a:solidFill>
                  <a:srgbClr val="F6F6F6"/>
                </a:solidFill>
                <a:latin typeface="Gotham Bold"/>
                <a:ea typeface="Gotham Bold"/>
              </a:rPr>
              <a:t>궁금한 점이 있으신가요?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56437" y="5842064"/>
            <a:ext cx="6775127" cy="906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9"/>
              </a:lnSpc>
            </a:pPr>
            <a:r>
              <a:rPr lang="en-US" sz="1999">
                <a:solidFill>
                  <a:srgbClr val="F6F6F6"/>
                </a:solidFill>
                <a:ea typeface="윤고딕 Semi-Bold"/>
              </a:rPr>
              <a:t>판가름</a:t>
            </a:r>
          </a:p>
          <a:p>
            <a:pPr algn="ctr">
              <a:lnSpc>
                <a:spcPts val="3699"/>
              </a:lnSpc>
            </a:pPr>
            <a:r>
              <a:rPr lang="en-US" sz="1999">
                <a:solidFill>
                  <a:srgbClr val="F6F6F6"/>
                </a:solidFill>
                <a:latin typeface="윤고딕 Semi-Bold"/>
                <a:ea typeface="윤고딕 Semi-Bold"/>
              </a:rPr>
              <a:t>그럴수도 있조(A509)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699555"/>
            <a:ext cx="3711501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333A73"/>
                </a:solidFill>
                <a:ea typeface="Gotham Bold"/>
              </a:rPr>
              <a:t>문제 상황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579022"/>
            <a:ext cx="3711501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333A73"/>
                </a:solidFill>
                <a:ea typeface="Gotham Bold"/>
              </a:rPr>
              <a:t>정보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7738748"/>
            <a:ext cx="3711501" cy="42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333A73"/>
                </a:solidFill>
                <a:ea typeface="Gotham Bold"/>
              </a:rPr>
              <a:t>목표</a:t>
            </a:r>
          </a:p>
        </p:txBody>
      </p:sp>
      <p:sp>
        <p:nvSpPr>
          <p:cNvPr name="AutoShape 5" id="5"/>
          <p:cNvSpPr/>
          <p:nvPr/>
        </p:nvSpPr>
        <p:spPr>
          <a:xfrm>
            <a:off x="2114919" y="2798064"/>
            <a:ext cx="8630867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2884451" y="5904309"/>
            <a:ext cx="7861335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2114919" y="7943503"/>
            <a:ext cx="10366093" cy="0"/>
          </a:xfrm>
          <a:prstGeom prst="line">
            <a:avLst/>
          </a:prstGeom>
          <a:ln cap="flat" w="28575">
            <a:solidFill>
              <a:srgbClr val="004AA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1240335" y="1648013"/>
            <a:ext cx="5710274" cy="5710274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213" t="0" r="0" b="-66951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28700" y="942975"/>
            <a:ext cx="6299522" cy="771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페르소나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270989"/>
            <a:ext cx="9717086" cy="95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63">
                <a:solidFill>
                  <a:srgbClr val="000000"/>
                </a:solidFill>
                <a:ea typeface="윤고딕"/>
              </a:rPr>
              <a:t>관우는 대학생으로서 학업과 병행하면서</a:t>
            </a:r>
            <a:r>
              <a:rPr lang="en-US" sz="2100" spc="63">
                <a:solidFill>
                  <a:srgbClr val="F6A639"/>
                </a:solidFill>
                <a:latin typeface="윤고딕 Medium"/>
              </a:rPr>
              <a:t> </a:t>
            </a:r>
            <a:r>
              <a:rPr lang="en-US" sz="2100" spc="63">
                <a:solidFill>
                  <a:srgbClr val="333A73"/>
                </a:solidFill>
                <a:ea typeface="윤고딕 Semi-Bold"/>
              </a:rPr>
              <a:t>편의점에서 아르바이트</a:t>
            </a:r>
            <a:r>
              <a:rPr lang="en-US" sz="2100" spc="63">
                <a:solidFill>
                  <a:srgbClr val="000000"/>
                </a:solidFill>
                <a:latin typeface="윤고딕"/>
                <a:ea typeface="윤고딕"/>
              </a:rPr>
              <a:t>를 하고 있습니다. </a:t>
            </a:r>
          </a:p>
          <a:p>
            <a:pPr>
              <a:lnSpc>
                <a:spcPts val="2520"/>
              </a:lnSpc>
            </a:pPr>
            <a:r>
              <a:rPr lang="en-US" sz="2100" spc="63">
                <a:solidFill>
                  <a:srgbClr val="000000"/>
                </a:solidFill>
                <a:ea typeface="윤고딕"/>
              </a:rPr>
              <a:t>최근에는 </a:t>
            </a:r>
            <a:r>
              <a:rPr lang="en-US" sz="2100" spc="63">
                <a:solidFill>
                  <a:srgbClr val="333A73"/>
                </a:solidFill>
                <a:latin typeface="윤고딕 Semi-Bold"/>
                <a:ea typeface="윤고딕 Semi-Bold"/>
              </a:rPr>
              <a:t>근로 시간과 급여 지급, 휴게 시간 등과 관련된 노동 규정에 대해 의문</a:t>
            </a:r>
            <a:r>
              <a:rPr lang="en-US" sz="2100" spc="63">
                <a:solidFill>
                  <a:srgbClr val="000000"/>
                </a:solidFill>
                <a:latin typeface="윤고딕"/>
                <a:ea typeface="윤고딕"/>
              </a:rPr>
              <a:t>을 가지고 있습니다.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50618"/>
            <a:ext cx="9717086" cy="185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</a:rPr>
              <a:t>이름 : 김관우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</a:rPr>
              <a:t>역할 : 대학생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</a:rPr>
              <a:t>나이 : 21세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윤고딕"/>
                <a:ea typeface="윤고딕"/>
              </a:rPr>
              <a:t>직업 : 편의점 아르바이트생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333A73"/>
                </a:solidFill>
                <a:latin typeface="윤고딕 Semi-Bold"/>
                <a:ea typeface="윤고딕 Semi-Bold"/>
              </a:rPr>
              <a:t>특징 : 법을 잘 모름, MZ답게 글을 잘 안 읽음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310182"/>
            <a:ext cx="15631817" cy="63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 spc="63">
                <a:solidFill>
                  <a:srgbClr val="000000"/>
                </a:solidFill>
                <a:ea typeface="윤고딕"/>
              </a:rPr>
              <a:t>관우는 편의점 아르바이트를 하면서 </a:t>
            </a:r>
            <a:r>
              <a:rPr lang="en-US" sz="2100" spc="63">
                <a:solidFill>
                  <a:srgbClr val="333A73"/>
                </a:solidFill>
                <a:ea typeface="윤고딕 Semi-Bold"/>
              </a:rPr>
              <a:t>자신의 노동 권리를 보호하고 싶어</a:t>
            </a:r>
            <a:r>
              <a:rPr lang="en-US" sz="2100" spc="63">
                <a:solidFill>
                  <a:srgbClr val="000000"/>
                </a:solidFill>
                <a:latin typeface="윤고딕"/>
                <a:ea typeface="윤고딕"/>
              </a:rPr>
              <a:t> 합니다. </a:t>
            </a:r>
          </a:p>
          <a:p>
            <a:pPr>
              <a:lnSpc>
                <a:spcPts val="2520"/>
              </a:lnSpc>
            </a:pPr>
            <a:r>
              <a:rPr lang="en-US" sz="2100" spc="63">
                <a:solidFill>
                  <a:srgbClr val="000000"/>
                </a:solidFill>
                <a:latin typeface="윤고딕"/>
                <a:ea typeface="윤고딕"/>
              </a:rPr>
              <a:t>그는 근로 시간, 급여, 휴게 시간 등의 문제에 대한 법적인 지식을 습득하여 자신의 권리를 지키고 불공정한 처우를 방지하고 싶어 합니다.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1303" y="3297301"/>
            <a:ext cx="6385393" cy="5246370"/>
            <a:chOff x="0" y="0"/>
            <a:chExt cx="9892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265" cy="812800"/>
            </a:xfrm>
            <a:custGeom>
              <a:avLst/>
              <a:gdLst/>
              <a:ahLst/>
              <a:cxnLst/>
              <a:rect r="r" b="b" t="t" l="l"/>
              <a:pathLst>
                <a:path h="812800" w="989265">
                  <a:moveTo>
                    <a:pt x="0" y="0"/>
                  </a:moveTo>
                  <a:lnTo>
                    <a:pt x="989265" y="0"/>
                  </a:lnTo>
                  <a:lnTo>
                    <a:pt x="98926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732" t="0" r="-2732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판례에서는 어떤 기능을 제공할까?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913" y="7691408"/>
            <a:ext cx="5414642" cy="857718"/>
            <a:chOff x="0" y="0"/>
            <a:chExt cx="7219522" cy="114362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71" y="-9525"/>
              <a:ext cx="7219352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판례 상세본 제공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171" y="577806"/>
              <a:ext cx="7219352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724524"/>
              <a:ext cx="7219522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"/>
                  <a:ea typeface="윤고딕"/>
                </a:rPr>
                <a:t>상세한 판례를 제공합니다.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475770" y="5358652"/>
            <a:ext cx="4783530" cy="857217"/>
            <a:chOff x="0" y="0"/>
            <a:chExt cx="6378040" cy="11429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7" y="-9525"/>
              <a:ext cx="637792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판례 히스토리 제공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57" y="565128"/>
              <a:ext cx="6377926" cy="1905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57" y="723856"/>
              <a:ext cx="6377926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"/>
                  <a:ea typeface="윤고딕"/>
                </a:rPr>
                <a:t>사용자가 본 판례들을 제공합니다.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117315" y="7691658"/>
            <a:ext cx="5141985" cy="857217"/>
            <a:chOff x="0" y="0"/>
            <a:chExt cx="6855980" cy="114295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855923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검색 히스토리 제공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V="true">
              <a:off x="0" y="558756"/>
              <a:ext cx="6855980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723856"/>
              <a:ext cx="6855923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"/>
                  <a:ea typeface="윤고딕"/>
                </a:rPr>
                <a:t>사용자가 검색한 히스토리를 제공합니다.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356814"/>
            <a:ext cx="5414642" cy="860893"/>
            <a:chOff x="0" y="0"/>
            <a:chExt cx="7219522" cy="114785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171" y="-9525"/>
              <a:ext cx="7219352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판례 요약본 제공</a:t>
              </a:r>
            </a:p>
          </p:txBody>
        </p:sp>
        <p:sp>
          <p:nvSpPr>
            <p:cNvPr name="AutoShape 19" id="19"/>
            <p:cNvSpPr/>
            <p:nvPr/>
          </p:nvSpPr>
          <p:spPr>
            <a:xfrm>
              <a:off x="171" y="577806"/>
              <a:ext cx="6378040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720291"/>
              <a:ext cx="6372971" cy="427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 Medium"/>
                  <a:ea typeface="윤고딕 Medium"/>
                </a:rPr>
                <a:t>이해하기 쉽게 요약된 판례를 제공합니다.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028913" y="3069690"/>
            <a:ext cx="5414642" cy="857217"/>
            <a:chOff x="0" y="0"/>
            <a:chExt cx="7219522" cy="1142956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637792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서술형 판례 검색</a:t>
              </a:r>
            </a:p>
          </p:txBody>
        </p:sp>
        <p:sp>
          <p:nvSpPr>
            <p:cNvPr name="AutoShape 23" id="23"/>
            <p:cNvSpPr/>
            <p:nvPr/>
          </p:nvSpPr>
          <p:spPr>
            <a:xfrm flipV="true">
              <a:off x="0" y="577806"/>
              <a:ext cx="7219522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723856"/>
              <a:ext cx="6377926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"/>
                  <a:ea typeface="윤고딕"/>
                </a:rPr>
                <a:t>사용자가 본 판례들을 제공합니다.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1599700" y="3055402"/>
            <a:ext cx="5659600" cy="885792"/>
            <a:chOff x="0" y="0"/>
            <a:chExt cx="7546133" cy="1181056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637792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판례 북마크 제공</a:t>
              </a:r>
            </a:p>
          </p:txBody>
        </p:sp>
        <p:sp>
          <p:nvSpPr>
            <p:cNvPr name="AutoShape 27" id="27"/>
            <p:cNvSpPr/>
            <p:nvPr/>
          </p:nvSpPr>
          <p:spPr>
            <a:xfrm>
              <a:off x="0" y="577806"/>
              <a:ext cx="7546133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8" id="28"/>
            <p:cNvSpPr txBox="true"/>
            <p:nvPr/>
          </p:nvSpPr>
          <p:spPr>
            <a:xfrm rot="0">
              <a:off x="0" y="761956"/>
              <a:ext cx="7546133" cy="419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"/>
                  <a:ea typeface="윤고딕"/>
                </a:rPr>
                <a:t>원하는 판례를 북마크해 후에 찾아볼 때 편합니다.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94097" y="2058802"/>
            <a:ext cx="8765203" cy="7201670"/>
            <a:chOff x="0" y="0"/>
            <a:chExt cx="9892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9265" cy="812800"/>
            </a:xfrm>
            <a:custGeom>
              <a:avLst/>
              <a:gdLst/>
              <a:ahLst/>
              <a:cxnLst/>
              <a:rect r="r" b="b" t="t" l="l"/>
              <a:pathLst>
                <a:path h="812800" w="989265">
                  <a:moveTo>
                    <a:pt x="0" y="0"/>
                  </a:moveTo>
                  <a:lnTo>
                    <a:pt x="989265" y="0"/>
                  </a:lnTo>
                  <a:lnTo>
                    <a:pt x="98926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180" t="0" r="-1180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942975"/>
            <a:ext cx="1623060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  <a:ea typeface="Gotham Bold"/>
              </a:rPr>
              <a:t>뉴스에서는 어떤 기능을 제공할까?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581765" y="7649358"/>
            <a:ext cx="6086549" cy="860893"/>
            <a:chOff x="0" y="0"/>
            <a:chExt cx="8115398" cy="114785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171" y="-9525"/>
              <a:ext cx="8115228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뉴스레터 구독 서비스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171" y="577806"/>
              <a:ext cx="7219352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720291"/>
              <a:ext cx="7219522" cy="427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 Medium"/>
                  <a:ea typeface="윤고딕 Medium"/>
                </a:rPr>
                <a:t>구독한 뉴스들을 메일로 보내줍니다.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339861"/>
            <a:ext cx="5414855" cy="860893"/>
            <a:chOff x="0" y="0"/>
            <a:chExt cx="7219807" cy="114785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71" y="-9525"/>
              <a:ext cx="7219352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카테고리 별 구독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flipV="true">
              <a:off x="171" y="577806"/>
              <a:ext cx="7219636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0" y="720291"/>
              <a:ext cx="6372971" cy="427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 Medium"/>
                  <a:ea typeface="윤고딕 Medium"/>
                </a:rPr>
                <a:t>카테고리 별 뉴스를 제공합니다.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581765" y="3069657"/>
            <a:ext cx="5414642" cy="821600"/>
            <a:chOff x="0" y="0"/>
            <a:chExt cx="7219522" cy="109546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377926" cy="56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333A73"/>
                  </a:solidFill>
                  <a:ea typeface="Gotham Bold"/>
                </a:rPr>
                <a:t>최신 뉴스 제공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V="true">
              <a:off x="0" y="558800"/>
              <a:ext cx="7219522" cy="0"/>
            </a:xfrm>
            <a:prstGeom prst="line">
              <a:avLst/>
            </a:prstGeom>
            <a:ln cap="flat" w="38100">
              <a:solidFill>
                <a:srgbClr val="004AA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171" y="667901"/>
              <a:ext cx="6377926" cy="427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2100">
                  <a:solidFill>
                    <a:srgbClr val="333A73"/>
                  </a:solidFill>
                  <a:latin typeface="윤고딕 Medium"/>
                  <a:ea typeface="윤고딕 Medium"/>
                </a:rPr>
                <a:t>법 관련 최신 뉴스들을 제공합니다.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333A7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8415003" y="4039781"/>
            <a:ext cx="1457994" cy="0"/>
          </a:xfrm>
          <a:prstGeom prst="line">
            <a:avLst/>
          </a:prstGeom>
          <a:ln cap="flat" w="95250">
            <a:solidFill>
              <a:srgbClr val="F6F6F6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58956" y="163443"/>
            <a:ext cx="17970089" cy="9960114"/>
            <a:chOff x="0" y="0"/>
            <a:chExt cx="4732863" cy="2623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32863" cy="2623240"/>
            </a:xfrm>
            <a:custGeom>
              <a:avLst/>
              <a:gdLst/>
              <a:ahLst/>
              <a:cxnLst/>
              <a:rect r="r" b="b" t="t" l="l"/>
              <a:pathLst>
                <a:path h="2623240" w="4732863">
                  <a:moveTo>
                    <a:pt x="0" y="0"/>
                  </a:moveTo>
                  <a:lnTo>
                    <a:pt x="4732863" y="0"/>
                  </a:lnTo>
                  <a:lnTo>
                    <a:pt x="4732863" y="2623240"/>
                  </a:lnTo>
                  <a:lnTo>
                    <a:pt x="0" y="26232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FBA733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732863" cy="2623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558982"/>
            <a:ext cx="16230600" cy="104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 spc="213">
                <a:solidFill>
                  <a:srgbClr val="F6F6F6"/>
                </a:solidFill>
                <a:latin typeface="Gotham Bold"/>
                <a:ea typeface="Gotham Bold"/>
              </a:rPr>
              <a:t>언제 기능을 제공하지?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6149" y="2030082"/>
            <a:ext cx="11955703" cy="7228218"/>
          </a:xfrm>
          <a:custGeom>
            <a:avLst/>
            <a:gdLst/>
            <a:ahLst/>
            <a:cxnLst/>
            <a:rect r="r" b="b" t="t" l="l"/>
            <a:pathLst>
              <a:path h="7228218" w="11955703">
                <a:moveTo>
                  <a:pt x="0" y="0"/>
                </a:moveTo>
                <a:lnTo>
                  <a:pt x="11955702" y="0"/>
                </a:lnTo>
                <a:lnTo>
                  <a:pt x="11955702" y="7228218"/>
                </a:lnTo>
                <a:lnTo>
                  <a:pt x="0" y="722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latin typeface="Gotham Bold"/>
              </a:rPr>
              <a:t>USER FLOW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3766" y="2198486"/>
            <a:ext cx="13038667" cy="7334250"/>
          </a:xfrm>
          <a:custGeom>
            <a:avLst/>
            <a:gdLst/>
            <a:ahLst/>
            <a:cxnLst/>
            <a:rect r="r" b="b" t="t" l="l"/>
            <a:pathLst>
              <a:path h="7334250" w="13038667">
                <a:moveTo>
                  <a:pt x="0" y="0"/>
                </a:moveTo>
                <a:lnTo>
                  <a:pt x="13038667" y="0"/>
                </a:lnTo>
                <a:lnTo>
                  <a:pt x="13038667" y="7334250"/>
                </a:lnTo>
                <a:lnTo>
                  <a:pt x="0" y="7334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2989511" y="6022774"/>
            <a:ext cx="2431256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2909909" y="5943172"/>
            <a:ext cx="159204" cy="159204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42975"/>
            <a:ext cx="629952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 spc="157">
                <a:solidFill>
                  <a:srgbClr val="333A73"/>
                </a:solidFill>
                <a:ea typeface="Gotham Bold"/>
              </a:rPr>
              <a:t>화면 정의서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2623766" y="4512122"/>
            <a:ext cx="2431256" cy="0"/>
          </a:xfrm>
          <a:prstGeom prst="line">
            <a:avLst/>
          </a:prstGeom>
          <a:ln cap="flat" w="19050">
            <a:solidFill>
              <a:srgbClr val="FAA8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-10800000">
            <a:off x="4975420" y="4442046"/>
            <a:ext cx="159204" cy="15920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A8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420766" y="5865611"/>
            <a:ext cx="26116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latin typeface="Gotham Bold"/>
                <a:ea typeface="Gotham Bold"/>
              </a:rPr>
              <a:t>  서문식 검색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39" y="4364485"/>
            <a:ext cx="261162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>
                <a:solidFill>
                  <a:srgbClr val="333A73"/>
                </a:solidFill>
                <a:ea typeface="Gotham Bold"/>
              </a:rPr>
              <a:t>판례 추천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DAGBP6sm-R4</dc:identifier>
  <dcterms:modified xsi:type="dcterms:W3CDTF">2011-08-01T06:04:30Z</dcterms:modified>
  <cp:revision>1</cp:revision>
  <dc:title>판가름이란?</dc:title>
</cp:coreProperties>
</file>